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Robo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0" roundtripDataSignature="AMtx7mjMJjm3oUAWRAAIUyD5LW0OOKef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09ddd87ba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309ddd87bac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9ddd87bac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09ddd87bac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9ddd87bac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9ddd87bac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dotwiki.atlassian.net/" TargetMode="External"/><Relationship Id="rId4" Type="http://schemas.openxmlformats.org/officeDocument/2006/relationships/hyperlink" Target="https://ddotwiki.atlassian.net/wiki/spaces/NI/pages/2826240005/NOI-24-266-TESD?search_id=fe2756c8-4197-4706-8529-307d0f8cad75&amp;additional_analytics=queryHash---4221a8f26bb25551c649dcd39d478bbc891e97d2878cb04754a4f14157538ca8" TargetMode="External"/><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Eastern Avenue</a:t>
            </a:r>
            <a:endParaRPr/>
          </a:p>
        </p:txBody>
      </p:sp>
      <p:sp>
        <p:nvSpPr>
          <p:cNvPr id="55" name="Google Shape;55;p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00000"/>
              <a:buNone/>
            </a:pPr>
            <a:r>
              <a:rPr lang="en"/>
              <a:t>Progress on Addressing Safety Issues</a:t>
            </a:r>
            <a:br>
              <a:rPr lang="en"/>
            </a:br>
            <a:r>
              <a:rPr lang="en"/>
              <a:t>and Upcoming Plans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968" u="sng">
                <a:highlight>
                  <a:srgbClr val="FFFFFF"/>
                </a:highlight>
                <a:latin typeface="Times New Roman"/>
                <a:ea typeface="Times New Roman"/>
                <a:cs typeface="Times New Roman"/>
                <a:sym typeface="Times New Roman"/>
              </a:rPr>
              <a:t>DC Proposed Change:</a:t>
            </a:r>
            <a:r>
              <a:rPr lang="en" sz="2968">
                <a:highlight>
                  <a:srgbClr val="FFFFFF"/>
                </a:highlight>
                <a:latin typeface="Times New Roman"/>
                <a:ea typeface="Times New Roman"/>
                <a:cs typeface="Times New Roman"/>
                <a:sym typeface="Times New Roman"/>
              </a:rPr>
              <a:t> </a:t>
            </a:r>
            <a:br>
              <a:rPr lang="en" sz="2968">
                <a:highlight>
                  <a:srgbClr val="FFFFFF"/>
                </a:highlight>
                <a:latin typeface="Times New Roman"/>
                <a:ea typeface="Times New Roman"/>
                <a:cs typeface="Times New Roman"/>
                <a:sym typeface="Times New Roman"/>
              </a:rPr>
            </a:br>
            <a:r>
              <a:rPr i="1" lang="en" sz="2968">
                <a:highlight>
                  <a:srgbClr val="FFFFFF"/>
                </a:highlight>
                <a:latin typeface="Times New Roman"/>
                <a:ea typeface="Times New Roman"/>
                <a:cs typeface="Times New Roman"/>
                <a:sym typeface="Times New Roman"/>
              </a:rPr>
              <a:t>Adding a southbound left-turn bay to 28th Street</a:t>
            </a:r>
            <a:endParaRPr i="1" sz="2968">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SzPct val="111111"/>
              <a:buNone/>
            </a:pPr>
            <a:r>
              <a:t/>
            </a:r>
            <a:endParaRPr/>
          </a:p>
        </p:txBody>
      </p:sp>
      <p:pic>
        <p:nvPicPr>
          <p:cNvPr id="117" name="Google Shape;117;p11"/>
          <p:cNvPicPr preferRelativeResize="0"/>
          <p:nvPr/>
        </p:nvPicPr>
        <p:blipFill rotWithShape="1">
          <a:blip r:embed="rId3">
            <a:alphaModFix/>
          </a:blip>
          <a:srcRect b="0" l="0" r="0" t="0"/>
          <a:stretch/>
        </p:blipFill>
        <p:spPr>
          <a:xfrm>
            <a:off x="517863" y="1461588"/>
            <a:ext cx="7686675" cy="3248025"/>
          </a:xfrm>
          <a:prstGeom prst="rect">
            <a:avLst/>
          </a:prstGeom>
          <a:noFill/>
          <a:ln>
            <a:noFill/>
          </a:ln>
        </p:spPr>
      </p:pic>
      <p:sp>
        <p:nvSpPr>
          <p:cNvPr id="118" name="Google Shape;118;p11"/>
          <p:cNvSpPr/>
          <p:nvPr/>
        </p:nvSpPr>
        <p:spPr>
          <a:xfrm>
            <a:off x="2244275" y="3869300"/>
            <a:ext cx="632400" cy="9354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968" u="sng">
                <a:highlight>
                  <a:srgbClr val="FFFFFF"/>
                </a:highlight>
                <a:latin typeface="Times New Roman"/>
                <a:ea typeface="Times New Roman"/>
                <a:cs typeface="Times New Roman"/>
                <a:sym typeface="Times New Roman"/>
              </a:rPr>
              <a:t>DC Proposed Change: </a:t>
            </a:r>
            <a:br>
              <a:rPr lang="en" sz="2968" u="sng">
                <a:highlight>
                  <a:srgbClr val="FFFFFF"/>
                </a:highlight>
                <a:latin typeface="Times New Roman"/>
                <a:ea typeface="Times New Roman"/>
                <a:cs typeface="Times New Roman"/>
                <a:sym typeface="Times New Roman"/>
              </a:rPr>
            </a:br>
            <a:r>
              <a:rPr i="1" lang="en" sz="2968">
                <a:highlight>
                  <a:srgbClr val="FFFFFF"/>
                </a:highlight>
                <a:latin typeface="Times New Roman"/>
                <a:ea typeface="Times New Roman"/>
                <a:cs typeface="Times New Roman"/>
                <a:sym typeface="Times New Roman"/>
              </a:rPr>
              <a:t>Adding a refuge island and daylighting at 28th Street</a:t>
            </a:r>
            <a:endParaRPr i="1" sz="2968">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SzPct val="111111"/>
              <a:buNone/>
            </a:pPr>
            <a:r>
              <a:t/>
            </a:r>
            <a:endParaRPr/>
          </a:p>
        </p:txBody>
      </p:sp>
      <p:pic>
        <p:nvPicPr>
          <p:cNvPr id="124" name="Google Shape;124;p12"/>
          <p:cNvPicPr preferRelativeResize="0"/>
          <p:nvPr/>
        </p:nvPicPr>
        <p:blipFill rotWithShape="1">
          <a:blip r:embed="rId3">
            <a:alphaModFix/>
          </a:blip>
          <a:srcRect b="0" l="0" r="0" t="0"/>
          <a:stretch/>
        </p:blipFill>
        <p:spPr>
          <a:xfrm>
            <a:off x="583763" y="1659213"/>
            <a:ext cx="7686675" cy="3248025"/>
          </a:xfrm>
          <a:prstGeom prst="rect">
            <a:avLst/>
          </a:prstGeom>
          <a:noFill/>
          <a:ln>
            <a:noFill/>
          </a:ln>
        </p:spPr>
      </p:pic>
      <p:sp>
        <p:nvSpPr>
          <p:cNvPr id="125" name="Google Shape;125;p12"/>
          <p:cNvSpPr/>
          <p:nvPr/>
        </p:nvSpPr>
        <p:spPr>
          <a:xfrm>
            <a:off x="3706800" y="2130075"/>
            <a:ext cx="579600" cy="1093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2"/>
          <p:cNvSpPr/>
          <p:nvPr/>
        </p:nvSpPr>
        <p:spPr>
          <a:xfrm>
            <a:off x="3712500" y="4306950"/>
            <a:ext cx="579600" cy="10935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sz="2968" u="sng">
                <a:highlight>
                  <a:srgbClr val="FFFFFF"/>
                </a:highlight>
                <a:latin typeface="Times New Roman"/>
                <a:ea typeface="Times New Roman"/>
                <a:cs typeface="Times New Roman"/>
                <a:sym typeface="Times New Roman"/>
              </a:rPr>
              <a:t>DC Proposed Change</a:t>
            </a:r>
            <a:br>
              <a:rPr lang="en" sz="2968">
                <a:highlight>
                  <a:srgbClr val="FFFFFF"/>
                </a:highlight>
                <a:latin typeface="Times New Roman"/>
                <a:ea typeface="Times New Roman"/>
                <a:cs typeface="Times New Roman"/>
                <a:sym typeface="Times New Roman"/>
              </a:rPr>
            </a:br>
            <a:r>
              <a:rPr i="1" lang="en" sz="2634">
                <a:highlight>
                  <a:srgbClr val="FFFFFF"/>
                </a:highlight>
                <a:latin typeface="Times New Roman"/>
                <a:ea typeface="Times New Roman"/>
                <a:cs typeface="Times New Roman"/>
                <a:sym typeface="Times New Roman"/>
              </a:rPr>
              <a:t>Continuing the hatched median on the 4000 block of Eastern Avenue</a:t>
            </a:r>
            <a:endParaRPr i="1" sz="2634">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SzPct val="111111"/>
              <a:buNone/>
            </a:pPr>
            <a:r>
              <a:t/>
            </a:r>
            <a:endParaRPr/>
          </a:p>
        </p:txBody>
      </p:sp>
      <p:pic>
        <p:nvPicPr>
          <p:cNvPr id="132" name="Google Shape;132;p13"/>
          <p:cNvPicPr preferRelativeResize="0"/>
          <p:nvPr/>
        </p:nvPicPr>
        <p:blipFill rotWithShape="1">
          <a:blip r:embed="rId3">
            <a:alphaModFix/>
          </a:blip>
          <a:srcRect b="0" l="0" r="0" t="0"/>
          <a:stretch/>
        </p:blipFill>
        <p:spPr>
          <a:xfrm>
            <a:off x="583763" y="1659213"/>
            <a:ext cx="7686675" cy="3248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4"/>
          <p:cNvSpPr txBox="1"/>
          <p:nvPr>
            <p:ph type="title"/>
          </p:nvPr>
        </p:nvSpPr>
        <p:spPr>
          <a:xfrm>
            <a:off x="232638" y="142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71" u="sng">
                <a:highlight>
                  <a:srgbClr val="FFFFFF"/>
                </a:highlight>
                <a:latin typeface="Times New Roman"/>
                <a:ea typeface="Times New Roman"/>
                <a:cs typeface="Times New Roman"/>
                <a:sym typeface="Times New Roman"/>
              </a:rPr>
              <a:t>DC Proposed Change:</a:t>
            </a:r>
            <a:endParaRPr sz="2071" u="sng">
              <a:highlight>
                <a:srgbClr val="FFFFFF"/>
              </a:highlight>
              <a:latin typeface="Times New Roman"/>
              <a:ea typeface="Times New Roman"/>
              <a:cs typeface="Times New Roman"/>
              <a:sym typeface="Times New Roman"/>
            </a:endParaRPr>
          </a:p>
          <a:p>
            <a:pPr indent="-347432" lvl="0" marL="457200" rtl="0" algn="l">
              <a:lnSpc>
                <a:spcPct val="115000"/>
              </a:lnSpc>
              <a:spcBef>
                <a:spcPts val="0"/>
              </a:spcBef>
              <a:spcAft>
                <a:spcPts val="0"/>
              </a:spcAft>
              <a:buClr>
                <a:schemeClr val="dk1"/>
              </a:buClr>
              <a:buSzPts val="1871"/>
              <a:buFont typeface="Times New Roman"/>
              <a:buChar char="●"/>
            </a:pPr>
            <a:r>
              <a:rPr i="1" lang="en" sz="1870">
                <a:highlight>
                  <a:srgbClr val="FFFFFF"/>
                </a:highlight>
                <a:latin typeface="Times New Roman"/>
                <a:ea typeface="Times New Roman"/>
                <a:cs typeface="Times New Roman"/>
                <a:sym typeface="Times New Roman"/>
              </a:rPr>
              <a:t>Adding left-turn bays on Eastern Avenue to Bunker Hill Road and Randolph Road</a:t>
            </a:r>
            <a:endParaRPr i="1" sz="1870">
              <a:highlight>
                <a:srgbClr val="FFFFFF"/>
              </a:highlight>
            </a:endParaRPr>
          </a:p>
          <a:p>
            <a:pPr indent="-346392" lvl="0" marL="457200" rtl="0" algn="l">
              <a:lnSpc>
                <a:spcPct val="115000"/>
              </a:lnSpc>
              <a:spcBef>
                <a:spcPts val="0"/>
              </a:spcBef>
              <a:spcAft>
                <a:spcPts val="0"/>
              </a:spcAft>
              <a:buClr>
                <a:schemeClr val="dk1"/>
              </a:buClr>
              <a:buSzPts val="1855"/>
              <a:buFont typeface="Times New Roman"/>
              <a:buChar char="●"/>
            </a:pPr>
            <a:r>
              <a:rPr i="1" lang="en" sz="1854">
                <a:highlight>
                  <a:srgbClr val="FFFFFF"/>
                </a:highlight>
                <a:latin typeface="Times New Roman"/>
                <a:ea typeface="Times New Roman"/>
                <a:cs typeface="Times New Roman"/>
                <a:sym typeface="Times New Roman"/>
              </a:rPr>
              <a:t>Installation of "No Turn on Red" signs at Eastern Ave and Randolph St NE/Bunker Hill Road intersection</a:t>
            </a:r>
            <a:endParaRPr i="1" sz="1720"/>
          </a:p>
        </p:txBody>
      </p:sp>
      <p:pic>
        <p:nvPicPr>
          <p:cNvPr id="138" name="Google Shape;138;p14"/>
          <p:cNvPicPr preferRelativeResize="0"/>
          <p:nvPr/>
        </p:nvPicPr>
        <p:blipFill rotWithShape="1">
          <a:blip r:embed="rId3">
            <a:alphaModFix/>
          </a:blip>
          <a:srcRect b="0" l="0" r="0" t="0"/>
          <a:stretch/>
        </p:blipFill>
        <p:spPr>
          <a:xfrm>
            <a:off x="690563" y="1298400"/>
            <a:ext cx="7762875" cy="3752850"/>
          </a:xfrm>
          <a:prstGeom prst="rect">
            <a:avLst/>
          </a:prstGeom>
          <a:noFill/>
          <a:ln>
            <a:noFill/>
          </a:ln>
        </p:spPr>
      </p:pic>
      <p:sp>
        <p:nvSpPr>
          <p:cNvPr id="139" name="Google Shape;139;p14"/>
          <p:cNvSpPr/>
          <p:nvPr/>
        </p:nvSpPr>
        <p:spPr>
          <a:xfrm>
            <a:off x="1822650" y="3592600"/>
            <a:ext cx="434700" cy="8037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4"/>
          <p:cNvSpPr/>
          <p:nvPr/>
        </p:nvSpPr>
        <p:spPr>
          <a:xfrm>
            <a:off x="5203125" y="3592600"/>
            <a:ext cx="434700" cy="8037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5"/>
          <p:cNvSpPr txBox="1"/>
          <p:nvPr>
            <p:ph type="title"/>
          </p:nvPr>
        </p:nvSpPr>
        <p:spPr>
          <a:xfrm>
            <a:off x="193125" y="373700"/>
            <a:ext cx="25122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Remove Parking Along Western Side of Eastern Avenue</a:t>
            </a:r>
            <a:br>
              <a:rPr lang="en"/>
            </a:br>
            <a:endParaRPr/>
          </a:p>
        </p:txBody>
      </p:sp>
      <p:pic>
        <p:nvPicPr>
          <p:cNvPr id="146" name="Google Shape;146;p15"/>
          <p:cNvPicPr preferRelativeResize="0"/>
          <p:nvPr/>
        </p:nvPicPr>
        <p:blipFill rotWithShape="1">
          <a:blip r:embed="rId3">
            <a:alphaModFix/>
          </a:blip>
          <a:srcRect b="0" l="0" r="0" t="0"/>
          <a:stretch/>
        </p:blipFill>
        <p:spPr>
          <a:xfrm>
            <a:off x="2190777" y="2322148"/>
            <a:ext cx="6385250" cy="2698125"/>
          </a:xfrm>
          <a:prstGeom prst="rect">
            <a:avLst/>
          </a:prstGeom>
          <a:noFill/>
          <a:ln>
            <a:noFill/>
          </a:ln>
        </p:spPr>
      </p:pic>
      <p:pic>
        <p:nvPicPr>
          <p:cNvPr id="147" name="Google Shape;147;p15"/>
          <p:cNvPicPr preferRelativeResize="0"/>
          <p:nvPr/>
        </p:nvPicPr>
        <p:blipFill rotWithShape="1">
          <a:blip r:embed="rId4">
            <a:alphaModFix/>
          </a:blip>
          <a:srcRect b="7867" l="11258" r="-3390" t="0"/>
          <a:stretch/>
        </p:blipFill>
        <p:spPr>
          <a:xfrm>
            <a:off x="3321763" y="0"/>
            <a:ext cx="4503238" cy="2177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u="sng"/>
              <a:t>Comments Due November 18th</a:t>
            </a:r>
            <a:endParaRPr b="1" u="sng"/>
          </a:p>
        </p:txBody>
      </p:sp>
      <p:sp>
        <p:nvSpPr>
          <p:cNvPr id="153" name="Google Shape;153;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lnSpc>
                <a:spcPct val="115000"/>
              </a:lnSpc>
              <a:spcBef>
                <a:spcPts val="0"/>
              </a:spcBef>
              <a:spcAft>
                <a:spcPts val="0"/>
              </a:spcAft>
              <a:buSzPct val="100840"/>
              <a:buNone/>
            </a:pPr>
            <a:r>
              <a:rPr b="1" lang="en" sz="2550"/>
              <a:t>Mayor and Council should submit a letter (with NOI proposals changes we support)</a:t>
            </a:r>
            <a:endParaRPr b="1" sz="2550"/>
          </a:p>
          <a:p>
            <a:pPr indent="-360574" lvl="0" marL="457200" rtl="0" algn="l">
              <a:lnSpc>
                <a:spcPct val="115000"/>
              </a:lnSpc>
              <a:spcBef>
                <a:spcPts val="1200"/>
              </a:spcBef>
              <a:spcAft>
                <a:spcPts val="0"/>
              </a:spcAft>
              <a:buClr>
                <a:schemeClr val="dk1"/>
              </a:buClr>
              <a:buSzPct val="100000"/>
              <a:buFont typeface="Times New Roman"/>
              <a:buChar char="●"/>
            </a:pPr>
            <a:r>
              <a:rPr lang="en" sz="2968">
                <a:solidFill>
                  <a:schemeClr val="dk1"/>
                </a:solidFill>
                <a:highlight>
                  <a:srgbClr val="FFFFFF"/>
                </a:highlight>
                <a:latin typeface="Times New Roman"/>
                <a:ea typeface="Times New Roman"/>
                <a:cs typeface="Times New Roman"/>
                <a:sym typeface="Times New Roman"/>
              </a:rPr>
              <a:t>Adding a southbound left-turn bay to 28th Street?</a:t>
            </a:r>
            <a:endParaRPr sz="2968">
              <a:solidFill>
                <a:schemeClr val="dk1"/>
              </a:solidFill>
              <a:highlight>
                <a:srgbClr val="FFFFFF"/>
              </a:highlight>
              <a:latin typeface="Times New Roman"/>
              <a:ea typeface="Times New Roman"/>
              <a:cs typeface="Times New Roman"/>
              <a:sym typeface="Times New Roman"/>
            </a:endParaRPr>
          </a:p>
          <a:p>
            <a:pPr indent="-360574" lvl="0" marL="457200" rtl="0" algn="l">
              <a:lnSpc>
                <a:spcPct val="115000"/>
              </a:lnSpc>
              <a:spcBef>
                <a:spcPts val="0"/>
              </a:spcBef>
              <a:spcAft>
                <a:spcPts val="0"/>
              </a:spcAft>
              <a:buClr>
                <a:schemeClr val="dk1"/>
              </a:buClr>
              <a:buSzPct val="100000"/>
              <a:buFont typeface="Times New Roman"/>
              <a:buChar char="●"/>
            </a:pPr>
            <a:r>
              <a:rPr lang="en" sz="2968">
                <a:solidFill>
                  <a:schemeClr val="dk1"/>
                </a:solidFill>
                <a:highlight>
                  <a:srgbClr val="FFFFFF"/>
                </a:highlight>
                <a:latin typeface="Times New Roman"/>
                <a:ea typeface="Times New Roman"/>
                <a:cs typeface="Times New Roman"/>
                <a:sym typeface="Times New Roman"/>
              </a:rPr>
              <a:t>Adding a refuge island and daylighting at 28th Street?</a:t>
            </a:r>
            <a:endParaRPr sz="2968">
              <a:solidFill>
                <a:schemeClr val="dk1"/>
              </a:solidFill>
              <a:highlight>
                <a:srgbClr val="FFFFFF"/>
              </a:highlight>
              <a:latin typeface="Times New Roman"/>
              <a:ea typeface="Times New Roman"/>
              <a:cs typeface="Times New Roman"/>
              <a:sym typeface="Times New Roman"/>
            </a:endParaRPr>
          </a:p>
          <a:p>
            <a:pPr indent="-360574" lvl="0" marL="457200" rtl="0" algn="l">
              <a:lnSpc>
                <a:spcPct val="115000"/>
              </a:lnSpc>
              <a:spcBef>
                <a:spcPts val="0"/>
              </a:spcBef>
              <a:spcAft>
                <a:spcPts val="0"/>
              </a:spcAft>
              <a:buClr>
                <a:schemeClr val="dk1"/>
              </a:buClr>
              <a:buSzPct val="100000"/>
              <a:buFont typeface="Times New Roman"/>
              <a:buChar char="●"/>
            </a:pPr>
            <a:r>
              <a:rPr lang="en" sz="2968">
                <a:solidFill>
                  <a:schemeClr val="dk1"/>
                </a:solidFill>
                <a:highlight>
                  <a:srgbClr val="FFFFFF"/>
                </a:highlight>
                <a:latin typeface="Times New Roman"/>
                <a:ea typeface="Times New Roman"/>
                <a:cs typeface="Times New Roman"/>
                <a:sym typeface="Times New Roman"/>
              </a:rPr>
              <a:t>Continuing the hatched median on the 4000 block of Eastern Avenue?</a:t>
            </a:r>
            <a:endParaRPr sz="2968">
              <a:solidFill>
                <a:schemeClr val="dk1"/>
              </a:solidFill>
              <a:highlight>
                <a:srgbClr val="FFFFFF"/>
              </a:highlight>
              <a:latin typeface="Times New Roman"/>
              <a:ea typeface="Times New Roman"/>
              <a:cs typeface="Times New Roman"/>
              <a:sym typeface="Times New Roman"/>
            </a:endParaRPr>
          </a:p>
          <a:p>
            <a:pPr indent="-360574" lvl="0" marL="457200" rtl="0" algn="l">
              <a:lnSpc>
                <a:spcPct val="115000"/>
              </a:lnSpc>
              <a:spcBef>
                <a:spcPts val="0"/>
              </a:spcBef>
              <a:spcAft>
                <a:spcPts val="0"/>
              </a:spcAft>
              <a:buClr>
                <a:schemeClr val="dk1"/>
              </a:buClr>
              <a:buSzPct val="100000"/>
              <a:buFont typeface="Times New Roman"/>
              <a:buChar char="●"/>
            </a:pPr>
            <a:r>
              <a:rPr lang="en" sz="2968">
                <a:solidFill>
                  <a:schemeClr val="dk1"/>
                </a:solidFill>
                <a:highlight>
                  <a:srgbClr val="FFFFFF"/>
                </a:highlight>
                <a:latin typeface="Times New Roman"/>
                <a:ea typeface="Times New Roman"/>
                <a:cs typeface="Times New Roman"/>
                <a:sym typeface="Times New Roman"/>
              </a:rPr>
              <a:t>Adding left-turn bays on Eastern Avenue to Bunker Hill Road and Randolph Road?</a:t>
            </a:r>
            <a:endParaRPr sz="2968">
              <a:solidFill>
                <a:schemeClr val="dk1"/>
              </a:solidFill>
              <a:highlight>
                <a:srgbClr val="FFFFFF"/>
              </a:highlight>
            </a:endParaRPr>
          </a:p>
          <a:p>
            <a:pPr indent="-359727" lvl="0" marL="457200" rtl="0" algn="l">
              <a:lnSpc>
                <a:spcPct val="115000"/>
              </a:lnSpc>
              <a:spcBef>
                <a:spcPts val="0"/>
              </a:spcBef>
              <a:spcAft>
                <a:spcPts val="0"/>
              </a:spcAft>
              <a:buClr>
                <a:schemeClr val="dk1"/>
              </a:buClr>
              <a:buSzPct val="100000"/>
              <a:buFont typeface="Times New Roman"/>
              <a:buChar char="●"/>
            </a:pPr>
            <a:r>
              <a:rPr lang="en" sz="2950">
                <a:solidFill>
                  <a:schemeClr val="dk1"/>
                </a:solidFill>
                <a:highlight>
                  <a:srgbClr val="FFFFFF"/>
                </a:highlight>
                <a:latin typeface="Times New Roman"/>
                <a:ea typeface="Times New Roman"/>
                <a:cs typeface="Times New Roman"/>
                <a:sym typeface="Times New Roman"/>
              </a:rPr>
              <a:t>Installation of "No Turn on Red" signs at Eastern Ave and Randolph St NE/Bunker Hill Road intersection?</a:t>
            </a:r>
            <a:endParaRPr sz="2950">
              <a:solidFill>
                <a:schemeClr val="dk1"/>
              </a:solidFill>
              <a:highlight>
                <a:srgbClr val="FFFFFF"/>
              </a:highlight>
              <a:latin typeface="Times New Roman"/>
              <a:ea typeface="Times New Roman"/>
              <a:cs typeface="Times New Roman"/>
              <a:sym typeface="Times New Roman"/>
            </a:endParaRPr>
          </a:p>
          <a:p>
            <a:pPr indent="-359727" lvl="0" marL="457200" rtl="0" algn="l">
              <a:lnSpc>
                <a:spcPct val="115000"/>
              </a:lnSpc>
              <a:spcBef>
                <a:spcPts val="0"/>
              </a:spcBef>
              <a:spcAft>
                <a:spcPts val="0"/>
              </a:spcAft>
              <a:buClr>
                <a:schemeClr val="dk1"/>
              </a:buClr>
              <a:buSzPct val="100000"/>
              <a:buFont typeface="Times New Roman"/>
              <a:buChar char="●"/>
            </a:pPr>
            <a:r>
              <a:rPr lang="en" sz="2950">
                <a:solidFill>
                  <a:schemeClr val="dk1"/>
                </a:solidFill>
                <a:highlight>
                  <a:srgbClr val="FFFFFF"/>
                </a:highlight>
                <a:latin typeface="Times New Roman"/>
                <a:ea typeface="Times New Roman"/>
                <a:cs typeface="Times New Roman"/>
                <a:sym typeface="Times New Roman"/>
              </a:rPr>
              <a:t>Parking Removal Along Eastern (Western Side)?</a:t>
            </a:r>
            <a:endParaRPr sz="295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Items of Support?</a:t>
            </a:r>
            <a:endParaRPr/>
          </a:p>
        </p:txBody>
      </p:sp>
      <p:sp>
        <p:nvSpPr>
          <p:cNvPr id="159" name="Google Shape;159;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AutoNum type="arabicPeriod"/>
            </a:pPr>
            <a:r>
              <a:rPr b="1" lang="en"/>
              <a:t>Suggest additional intersection daylight at Eastern/Rhode Island to slow down right-turn to Eastern and vehicles heading straight onto Bunker Hill</a:t>
            </a:r>
            <a:br>
              <a:rPr b="1" lang="en"/>
            </a:br>
            <a:endParaRPr b="1"/>
          </a:p>
        </p:txBody>
      </p:sp>
      <p:pic>
        <p:nvPicPr>
          <p:cNvPr id="160" name="Google Shape;160;p17"/>
          <p:cNvPicPr preferRelativeResize="0"/>
          <p:nvPr/>
        </p:nvPicPr>
        <p:blipFill>
          <a:blip r:embed="rId3">
            <a:alphaModFix/>
          </a:blip>
          <a:stretch>
            <a:fillRect/>
          </a:stretch>
        </p:blipFill>
        <p:spPr>
          <a:xfrm>
            <a:off x="1766125" y="1808750"/>
            <a:ext cx="5498150" cy="2675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309ddd87bac_1_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Additional Items of Support?</a:t>
            </a:r>
            <a:endParaRPr/>
          </a:p>
        </p:txBody>
      </p:sp>
      <p:sp>
        <p:nvSpPr>
          <p:cNvPr id="166" name="Google Shape;166;g309ddd87bac_1_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rPr b="1" lang="en"/>
              <a:t>2. Suggest parking removal on eastern side of Eastern Avenue as well as western side of Eastern (to address commercial truck issues)</a:t>
            </a:r>
            <a:endParaRPr b="1"/>
          </a:p>
        </p:txBody>
      </p:sp>
      <p:pic>
        <p:nvPicPr>
          <p:cNvPr id="167" name="Google Shape;167;g309ddd87bac_1_6"/>
          <p:cNvPicPr preferRelativeResize="0"/>
          <p:nvPr/>
        </p:nvPicPr>
        <p:blipFill>
          <a:blip r:embed="rId3">
            <a:alphaModFix/>
          </a:blip>
          <a:stretch>
            <a:fillRect/>
          </a:stretch>
        </p:blipFill>
        <p:spPr>
          <a:xfrm>
            <a:off x="1061225" y="1906598"/>
            <a:ext cx="7447574" cy="3147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309ddd87bac_1_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1111"/>
              <a:buFont typeface="Arial"/>
              <a:buNone/>
            </a:pPr>
            <a:r>
              <a:rPr lang="en"/>
              <a:t>Additional Items of Support?</a:t>
            </a:r>
            <a:endParaRPr/>
          </a:p>
          <a:p>
            <a:pPr indent="0" lvl="0" marL="0" rtl="0" algn="l">
              <a:spcBef>
                <a:spcPts val="0"/>
              </a:spcBef>
              <a:spcAft>
                <a:spcPts val="0"/>
              </a:spcAft>
              <a:buNone/>
            </a:pPr>
            <a:r>
              <a:t/>
            </a:r>
            <a:endParaRPr/>
          </a:p>
        </p:txBody>
      </p:sp>
      <p:sp>
        <p:nvSpPr>
          <p:cNvPr id="173" name="Google Shape;173;g309ddd87bac_1_13"/>
          <p:cNvSpPr txBox="1"/>
          <p:nvPr>
            <p:ph idx="1" type="body"/>
          </p:nvPr>
        </p:nvSpPr>
        <p:spPr>
          <a:xfrm>
            <a:off x="311700" y="1152475"/>
            <a:ext cx="93168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Clr>
                <a:schemeClr val="dk1"/>
              </a:buClr>
              <a:buSzPts val="1100"/>
              <a:buFont typeface="Arial"/>
              <a:buNone/>
            </a:pPr>
            <a:r>
              <a:rPr b="1" lang="en"/>
              <a:t>Suggest a</a:t>
            </a:r>
            <a:r>
              <a:rPr b="1" lang="en"/>
              <a:t>dditional median/refuge for Eastern Avenue crossing at Russell</a:t>
            </a:r>
            <a:endParaRPr b="1"/>
          </a:p>
          <a:p>
            <a:pPr indent="0" lvl="0" marL="0" rtl="0" algn="l">
              <a:spcBef>
                <a:spcPts val="0"/>
              </a:spcBef>
              <a:spcAft>
                <a:spcPts val="0"/>
              </a:spcAft>
              <a:buNone/>
            </a:pPr>
            <a:r>
              <a:t/>
            </a:r>
            <a:endParaRPr/>
          </a:p>
        </p:txBody>
      </p:sp>
      <p:pic>
        <p:nvPicPr>
          <p:cNvPr id="174" name="Google Shape;174;g309ddd87bac_1_13"/>
          <p:cNvPicPr preferRelativeResize="0"/>
          <p:nvPr/>
        </p:nvPicPr>
        <p:blipFill>
          <a:blip r:embed="rId3">
            <a:alphaModFix/>
          </a:blip>
          <a:stretch>
            <a:fillRect/>
          </a:stretch>
        </p:blipFill>
        <p:spPr>
          <a:xfrm>
            <a:off x="211000" y="1666215"/>
            <a:ext cx="9144001" cy="32053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309ddd87bac_1_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a:t>
            </a:r>
            <a:r>
              <a:rPr lang="en"/>
              <a:t> Longterm Plans for Eastern?</a:t>
            </a:r>
            <a:endParaRPr/>
          </a:p>
        </p:txBody>
      </p:sp>
      <p:sp>
        <p:nvSpPr>
          <p:cNvPr id="180" name="Google Shape;180;g309ddd87bac_1_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Longer-term plans should include more substantial retrofits:</a:t>
            </a:r>
            <a:endParaRPr/>
          </a:p>
          <a:p>
            <a:pPr indent="-317500" lvl="1" marL="914400" rtl="0" algn="l">
              <a:spcBef>
                <a:spcPts val="0"/>
              </a:spcBef>
              <a:spcAft>
                <a:spcPts val="0"/>
              </a:spcAft>
              <a:buSzPts val="1400"/>
              <a:buChar char="-"/>
            </a:pPr>
            <a:r>
              <a:rPr lang="en"/>
              <a:t>DC’s future plans include potentially protected bike lanes on Eastern Avenue</a:t>
            </a:r>
            <a:endParaRPr/>
          </a:p>
          <a:p>
            <a:pPr indent="-317500" lvl="1" marL="914400" rtl="0" algn="l">
              <a:spcBef>
                <a:spcPts val="0"/>
              </a:spcBef>
              <a:spcAft>
                <a:spcPts val="0"/>
              </a:spcAft>
              <a:buSzPts val="1400"/>
              <a:buChar char="-"/>
            </a:pPr>
            <a:r>
              <a:rPr lang="en"/>
              <a:t>Will provide connectivity to future Mount Rainier Safe Streets for All (SS4A) funded improvements </a:t>
            </a:r>
            <a:endParaRPr/>
          </a:p>
          <a:p>
            <a:pPr indent="-317500" lvl="1" marL="914400" rtl="0" algn="l">
              <a:spcBef>
                <a:spcPts val="0"/>
              </a:spcBef>
              <a:spcAft>
                <a:spcPts val="0"/>
              </a:spcAft>
              <a:buSzPts val="1400"/>
              <a:buChar char="-"/>
            </a:pPr>
            <a:r>
              <a:rPr lang="en"/>
              <a:t>Request installation of these proposed NOI items as well as more </a:t>
            </a:r>
            <a:r>
              <a:rPr lang="en"/>
              <a:t>robust</a:t>
            </a:r>
            <a:r>
              <a:rPr lang="en"/>
              <a:t> </a:t>
            </a:r>
            <a:r>
              <a:rPr lang="en"/>
              <a:t>permanent</a:t>
            </a:r>
            <a:r>
              <a:rPr lang="en"/>
              <a:t> safety infrastructure in the long-term</a:t>
            </a:r>
            <a:endParaRPr/>
          </a:p>
          <a:p>
            <a:pPr indent="-342900" lvl="0" marL="457200" rtl="0" algn="l">
              <a:spcBef>
                <a:spcPts val="0"/>
              </a:spcBef>
              <a:spcAft>
                <a:spcPts val="0"/>
              </a:spcAft>
              <a:buSzPts val="1800"/>
              <a:buChar char="-"/>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idx="1" type="body"/>
          </p:nvPr>
        </p:nvSpPr>
        <p:spPr>
          <a:xfrm>
            <a:off x="285350" y="217000"/>
            <a:ext cx="8256900"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sz="2300" u="sng">
                <a:solidFill>
                  <a:schemeClr val="dk1"/>
                </a:solidFill>
              </a:rPr>
              <a:t>Reminder: </a:t>
            </a:r>
            <a:r>
              <a:rPr lang="en" sz="2300" u="sng">
                <a:solidFill>
                  <a:schemeClr val="dk1"/>
                </a:solidFill>
              </a:rPr>
              <a:t>Eastern Avenue is entirely in DC</a:t>
            </a:r>
            <a:r>
              <a:rPr lang="en" sz="2300">
                <a:solidFill>
                  <a:schemeClr val="dk1"/>
                </a:solidFill>
              </a:rPr>
              <a:t> </a:t>
            </a:r>
            <a:endParaRPr sz="2300">
              <a:solidFill>
                <a:schemeClr val="dk1"/>
              </a:solidFill>
            </a:endParaRPr>
          </a:p>
          <a:p>
            <a:pPr indent="0" lvl="0" marL="0" rtl="0" algn="l">
              <a:lnSpc>
                <a:spcPct val="100000"/>
              </a:lnSpc>
              <a:spcBef>
                <a:spcPts val="1200"/>
              </a:spcBef>
              <a:spcAft>
                <a:spcPts val="0"/>
              </a:spcAft>
              <a:buNone/>
            </a:pPr>
            <a:r>
              <a:rPr lang="en" sz="1900">
                <a:solidFill>
                  <a:schemeClr val="dk1"/>
                </a:solidFill>
              </a:rPr>
              <a:t>DC includes:</a:t>
            </a:r>
            <a:endParaRPr sz="1900">
              <a:solidFill>
                <a:schemeClr val="dk1"/>
              </a:solidFill>
            </a:endParaRPr>
          </a:p>
          <a:p>
            <a:pPr indent="-349250" lvl="0" marL="457200" rtl="0" algn="l">
              <a:lnSpc>
                <a:spcPct val="100000"/>
              </a:lnSpc>
              <a:spcBef>
                <a:spcPts val="1200"/>
              </a:spcBef>
              <a:spcAft>
                <a:spcPts val="0"/>
              </a:spcAft>
              <a:buClr>
                <a:schemeClr val="dk1"/>
              </a:buClr>
              <a:buSzPts val="1900"/>
              <a:buAutoNum type="arabicPeriod"/>
            </a:pPr>
            <a:r>
              <a:rPr lang="en" sz="1900">
                <a:solidFill>
                  <a:schemeClr val="dk1"/>
                </a:solidFill>
              </a:rPr>
              <a:t>Both northbound and southbound travel lanes </a:t>
            </a:r>
            <a:endParaRPr sz="1900">
              <a:solidFill>
                <a:schemeClr val="dk1"/>
              </a:solidFill>
            </a:endParaRPr>
          </a:p>
          <a:p>
            <a:pPr indent="-349250" lvl="0" marL="457200" rtl="0" algn="l">
              <a:lnSpc>
                <a:spcPct val="100000"/>
              </a:lnSpc>
              <a:spcBef>
                <a:spcPts val="0"/>
              </a:spcBef>
              <a:spcAft>
                <a:spcPts val="0"/>
              </a:spcAft>
              <a:buClr>
                <a:schemeClr val="dk1"/>
              </a:buClr>
              <a:buSzPts val="1900"/>
              <a:buAutoNum type="arabicPeriod"/>
            </a:pPr>
            <a:r>
              <a:rPr lang="en" sz="1900">
                <a:solidFill>
                  <a:schemeClr val="dk1"/>
                </a:solidFill>
              </a:rPr>
              <a:t>Sidewalks on both sides</a:t>
            </a:r>
            <a:endParaRPr sz="1900">
              <a:solidFill>
                <a:schemeClr val="dk1"/>
              </a:solidFill>
            </a:endParaRPr>
          </a:p>
          <a:p>
            <a:pPr indent="-349250" lvl="0" marL="457200" rtl="0" algn="l">
              <a:lnSpc>
                <a:spcPct val="100000"/>
              </a:lnSpc>
              <a:spcBef>
                <a:spcPts val="0"/>
              </a:spcBef>
              <a:spcAft>
                <a:spcPts val="0"/>
              </a:spcAft>
              <a:buClr>
                <a:schemeClr val="dk1"/>
              </a:buClr>
              <a:buSzPts val="1900"/>
              <a:buAutoNum type="arabicPeriod"/>
            </a:pPr>
            <a:r>
              <a:rPr lang="en" sz="1900">
                <a:solidFill>
                  <a:schemeClr val="dk1"/>
                </a:solidFill>
              </a:rPr>
              <a:t>Several feet into properties</a:t>
            </a:r>
            <a:endParaRPr sz="1900">
              <a:solidFill>
                <a:schemeClr val="dk1"/>
              </a:solidFill>
            </a:endParaRPr>
          </a:p>
        </p:txBody>
      </p:sp>
      <p:pic>
        <p:nvPicPr>
          <p:cNvPr id="61" name="Google Shape;61;p2"/>
          <p:cNvPicPr preferRelativeResize="0"/>
          <p:nvPr/>
        </p:nvPicPr>
        <p:blipFill rotWithShape="1">
          <a:blip r:embed="rId3">
            <a:alphaModFix/>
          </a:blip>
          <a:srcRect b="0" l="0" r="0" t="0"/>
          <a:stretch/>
        </p:blipFill>
        <p:spPr>
          <a:xfrm>
            <a:off x="1877350" y="2336875"/>
            <a:ext cx="5898349" cy="2592525"/>
          </a:xfrm>
          <a:prstGeom prst="rect">
            <a:avLst/>
          </a:prstGeom>
          <a:noFill/>
          <a:ln>
            <a:noFill/>
          </a:ln>
        </p:spPr>
      </p:pic>
      <p:sp>
        <p:nvSpPr>
          <p:cNvPr id="62" name="Google Shape;62;p2"/>
          <p:cNvSpPr txBox="1"/>
          <p:nvPr/>
        </p:nvSpPr>
        <p:spPr>
          <a:xfrm>
            <a:off x="2362850" y="957450"/>
            <a:ext cx="6794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3" name="Google Shape;63;p2"/>
          <p:cNvSpPr txBox="1"/>
          <p:nvPr/>
        </p:nvSpPr>
        <p:spPr>
          <a:xfrm>
            <a:off x="8858250" y="4426475"/>
            <a:ext cx="91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cxnSp>
        <p:nvCxnSpPr>
          <p:cNvPr id="64" name="Google Shape;64;p2"/>
          <p:cNvCxnSpPr/>
          <p:nvPr/>
        </p:nvCxnSpPr>
        <p:spPr>
          <a:xfrm rot="10800000">
            <a:off x="4416625" y="2688725"/>
            <a:ext cx="2331600" cy="22155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220"/>
              <a:t>This NOI can be found on DDOTs website: NOI-24-266-TESD</a:t>
            </a:r>
            <a:endParaRPr sz="2220"/>
          </a:p>
        </p:txBody>
      </p:sp>
      <p:sp>
        <p:nvSpPr>
          <p:cNvPr id="186" name="Google Shape;186;p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solidFill>
                  <a:schemeClr val="hlink"/>
                </a:solidFill>
                <a:hlinkClick r:id="rId3"/>
              </a:rPr>
              <a:t>https://ddotwiki.atlassian.net/</a:t>
            </a:r>
            <a:endParaRPr/>
          </a:p>
          <a:p>
            <a:pPr indent="0" lvl="0" marL="0" rtl="0" algn="l">
              <a:lnSpc>
                <a:spcPct val="115000"/>
              </a:lnSpc>
              <a:spcBef>
                <a:spcPts val="1200"/>
              </a:spcBef>
              <a:spcAft>
                <a:spcPts val="0"/>
              </a:spcAft>
              <a:buSzPts val="1800"/>
              <a:buNone/>
            </a:pPr>
            <a:r>
              <a:rPr lang="en" sz="1050" u="sng">
                <a:solidFill>
                  <a:schemeClr val="hlink"/>
                </a:solidFill>
                <a:highlight>
                  <a:srgbClr val="FFFFFF"/>
                </a:highlight>
                <a:latin typeface="Roboto"/>
                <a:ea typeface="Roboto"/>
                <a:cs typeface="Roboto"/>
                <a:sym typeface="Roboto"/>
                <a:hlinkClick r:id="rId4"/>
              </a:rPr>
              <a:t>NOI-24-266-TESD</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187" name="Google Shape;187;p8"/>
          <p:cNvPicPr preferRelativeResize="0"/>
          <p:nvPr/>
        </p:nvPicPr>
        <p:blipFill rotWithShape="1">
          <a:blip r:embed="rId5">
            <a:alphaModFix/>
          </a:blip>
          <a:srcRect b="0" l="0" r="0" t="0"/>
          <a:stretch/>
        </p:blipFill>
        <p:spPr>
          <a:xfrm>
            <a:off x="954235" y="2202853"/>
            <a:ext cx="6964416" cy="26849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
          <p:cNvSpPr txBox="1"/>
          <p:nvPr>
            <p:ph idx="1" type="body"/>
          </p:nvPr>
        </p:nvSpPr>
        <p:spPr>
          <a:xfrm>
            <a:off x="247825" y="353725"/>
            <a:ext cx="5735100" cy="41913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ctr">
              <a:lnSpc>
                <a:spcPct val="115000"/>
              </a:lnSpc>
              <a:spcBef>
                <a:spcPts val="0"/>
              </a:spcBef>
              <a:spcAft>
                <a:spcPts val="0"/>
              </a:spcAft>
              <a:buSzPct val="81488"/>
              <a:buNone/>
            </a:pPr>
            <a:r>
              <a:rPr lang="en" sz="2388"/>
              <a:t>DC has sole control over changes to Eastern Avenue</a:t>
            </a:r>
            <a:endParaRPr sz="2388"/>
          </a:p>
          <a:p>
            <a:pPr indent="0" lvl="0" marL="0" rtl="0" algn="ctr">
              <a:lnSpc>
                <a:spcPct val="115000"/>
              </a:lnSpc>
              <a:spcBef>
                <a:spcPts val="1200"/>
              </a:spcBef>
              <a:spcAft>
                <a:spcPts val="0"/>
              </a:spcAft>
              <a:buSzPct val="81488"/>
              <a:buNone/>
            </a:pPr>
            <a:r>
              <a:rPr lang="en" sz="2388"/>
              <a:t>HOWEVER:</a:t>
            </a:r>
            <a:endParaRPr sz="2388"/>
          </a:p>
          <a:p>
            <a:pPr indent="0" lvl="0" marL="0" rtl="0" algn="ctr">
              <a:lnSpc>
                <a:spcPct val="115000"/>
              </a:lnSpc>
              <a:spcBef>
                <a:spcPts val="1200"/>
              </a:spcBef>
              <a:spcAft>
                <a:spcPts val="0"/>
              </a:spcAft>
              <a:buSzPct val="81488"/>
              <a:buNone/>
            </a:pPr>
            <a:r>
              <a:rPr lang="en" sz="2388" u="sng"/>
              <a:t>Changes that DC make affect safety in the City of Mount Rainier.</a:t>
            </a:r>
            <a:r>
              <a:rPr lang="en" sz="2388"/>
              <a:t>  </a:t>
            </a:r>
            <a:endParaRPr sz="2388"/>
          </a:p>
          <a:p>
            <a:pPr indent="0" lvl="0" marL="0" rtl="0" algn="ctr">
              <a:lnSpc>
                <a:spcPct val="115000"/>
              </a:lnSpc>
              <a:spcBef>
                <a:spcPts val="1200"/>
              </a:spcBef>
              <a:spcAft>
                <a:spcPts val="0"/>
              </a:spcAft>
              <a:buSzPct val="108108"/>
              <a:buNone/>
            </a:pPr>
            <a:r>
              <a:t/>
            </a:r>
            <a:endParaRPr/>
          </a:p>
          <a:p>
            <a:pPr indent="0" lvl="0" marL="0" rtl="0" algn="l">
              <a:lnSpc>
                <a:spcPct val="115000"/>
              </a:lnSpc>
              <a:spcBef>
                <a:spcPts val="1200"/>
              </a:spcBef>
              <a:spcAft>
                <a:spcPts val="0"/>
              </a:spcAft>
              <a:buSzPct val="108108"/>
              <a:buNone/>
            </a:pPr>
            <a:r>
              <a:rPr lang="en"/>
              <a:t>Mount Rainier has no direct ability to make decisions in the District of Columbia - investments that are made with DC taxpayer funds - however, good relationships can make a difference! </a:t>
            </a:r>
            <a:endParaRPr/>
          </a:p>
          <a:p>
            <a:pPr indent="0" lvl="0" marL="0" rtl="0" algn="l">
              <a:lnSpc>
                <a:spcPct val="115000"/>
              </a:lnSpc>
              <a:spcBef>
                <a:spcPts val="1200"/>
              </a:spcBef>
              <a:spcAft>
                <a:spcPts val="1200"/>
              </a:spcAft>
              <a:buSzPct val="108108"/>
              <a:buNone/>
            </a:pPr>
            <a:r>
              <a:rPr lang="en"/>
              <a:t>Over the last few years, Mayor and Council have built good relationships with Councilmember Zachary Parker’s Office, ANC Commissioners Borrego and Brevard, and the District Department of Transportation (DDOT) to work on changes that improve mutual street safety.   These efforts started in 2022 with the election of CM Parker and resulted in increased cross-border engagement.</a:t>
            </a:r>
            <a:endParaRPr/>
          </a:p>
        </p:txBody>
      </p:sp>
      <p:sp>
        <p:nvSpPr>
          <p:cNvPr id="70" name="Google Shape;70;p3"/>
          <p:cNvSpPr txBox="1"/>
          <p:nvPr/>
        </p:nvSpPr>
        <p:spPr>
          <a:xfrm>
            <a:off x="3074350" y="1352725"/>
            <a:ext cx="6082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1" name="Google Shape;71;p3"/>
          <p:cNvPicPr preferRelativeResize="0"/>
          <p:nvPr/>
        </p:nvPicPr>
        <p:blipFill>
          <a:blip r:embed="rId3">
            <a:alphaModFix/>
          </a:blip>
          <a:stretch>
            <a:fillRect/>
          </a:stretch>
        </p:blipFill>
        <p:spPr>
          <a:xfrm>
            <a:off x="6175275" y="1711225"/>
            <a:ext cx="2856276" cy="2304658"/>
          </a:xfrm>
          <a:prstGeom prst="rect">
            <a:avLst/>
          </a:prstGeom>
          <a:noFill/>
          <a:ln>
            <a:noFill/>
          </a:ln>
        </p:spPr>
      </p:pic>
      <p:sp>
        <p:nvSpPr>
          <p:cNvPr id="72" name="Google Shape;72;p3"/>
          <p:cNvSpPr txBox="1"/>
          <p:nvPr/>
        </p:nvSpPr>
        <p:spPr>
          <a:xfrm>
            <a:off x="6189663" y="4114100"/>
            <a:ext cx="2827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DC/Mount Rainier safety walk</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lang="en" sz="2600"/>
              <a:t>Following on-going communication from the City of Mount Rainier - from both city staff as well as Mayor and Council, DC has made a number of safety improvements and is proposing several more.</a:t>
            </a:r>
            <a:endParaRPr sz="2600"/>
          </a:p>
        </p:txBody>
      </p:sp>
      <p:sp>
        <p:nvSpPr>
          <p:cNvPr id="78" name="Google Shape;78;p4"/>
          <p:cNvSpPr txBox="1"/>
          <p:nvPr/>
        </p:nvSpPr>
        <p:spPr>
          <a:xfrm>
            <a:off x="3258825" y="2314550"/>
            <a:ext cx="5898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Improvements: Eastern Avenue Speed Cameras</a:t>
            </a:r>
            <a:endParaRPr/>
          </a:p>
        </p:txBody>
      </p:sp>
      <p:sp>
        <p:nvSpPr>
          <p:cNvPr id="84" name="Google Shape;84;p5"/>
          <p:cNvSpPr txBox="1"/>
          <p:nvPr>
            <p:ph idx="1" type="body"/>
          </p:nvPr>
        </p:nvSpPr>
        <p:spPr>
          <a:xfrm>
            <a:off x="311700" y="1537175"/>
            <a:ext cx="4040700" cy="3031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DC is installing speed cameras on both north and southbound lanes on Eastern next to Bunker Hill/Randolph</a:t>
            </a:r>
            <a:endParaRPr/>
          </a:p>
          <a:p>
            <a:pPr indent="0" lvl="0" marL="0" rtl="0" algn="l">
              <a:lnSpc>
                <a:spcPct val="115000"/>
              </a:lnSpc>
              <a:spcBef>
                <a:spcPts val="1200"/>
              </a:spcBef>
              <a:spcAft>
                <a:spcPts val="1200"/>
              </a:spcAft>
              <a:buSzPts val="1800"/>
              <a:buNone/>
            </a:pPr>
            <a:r>
              <a:rPr lang="en"/>
              <a:t>Will be activated in the coming months</a:t>
            </a:r>
            <a:endParaRPr/>
          </a:p>
        </p:txBody>
      </p:sp>
      <p:pic>
        <p:nvPicPr>
          <p:cNvPr id="85" name="Google Shape;85;p5"/>
          <p:cNvPicPr preferRelativeResize="0"/>
          <p:nvPr/>
        </p:nvPicPr>
        <p:blipFill rotWithShape="1">
          <a:blip r:embed="rId3">
            <a:alphaModFix/>
          </a:blip>
          <a:srcRect b="0" l="0" r="0" t="0"/>
          <a:stretch/>
        </p:blipFill>
        <p:spPr>
          <a:xfrm>
            <a:off x="5216275" y="1017725"/>
            <a:ext cx="2867095" cy="3820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Improvements: Eastern Avenue/Rhode Island Intersection</a:t>
            </a:r>
            <a:endParaRPr/>
          </a:p>
        </p:txBody>
      </p:sp>
      <p:sp>
        <p:nvSpPr>
          <p:cNvPr id="91" name="Google Shape;91;p6"/>
          <p:cNvSpPr txBox="1"/>
          <p:nvPr>
            <p:ph idx="1" type="body"/>
          </p:nvPr>
        </p:nvSpPr>
        <p:spPr>
          <a:xfrm>
            <a:off x="311700" y="1537175"/>
            <a:ext cx="3381900" cy="3031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Addition of left and right turn lanes on northbound Eastern Avenue</a:t>
            </a:r>
            <a:endParaRPr/>
          </a:p>
          <a:p>
            <a:pPr indent="-342900" lvl="0" marL="457200" rtl="0" algn="l">
              <a:lnSpc>
                <a:spcPct val="115000"/>
              </a:lnSpc>
              <a:spcBef>
                <a:spcPts val="0"/>
              </a:spcBef>
              <a:spcAft>
                <a:spcPts val="0"/>
              </a:spcAft>
              <a:buSzPts val="1800"/>
              <a:buChar char="-"/>
            </a:pPr>
            <a:r>
              <a:rPr lang="en"/>
              <a:t>Addition of left and right turn lanes on </a:t>
            </a:r>
            <a:r>
              <a:rPr lang="en"/>
              <a:t>southbound Eastern Avenue</a:t>
            </a:r>
            <a:endParaRPr/>
          </a:p>
          <a:p>
            <a:pPr indent="-342900" lvl="0" marL="457200" rtl="0" algn="l">
              <a:lnSpc>
                <a:spcPct val="115000"/>
              </a:lnSpc>
              <a:spcBef>
                <a:spcPts val="0"/>
              </a:spcBef>
              <a:spcAft>
                <a:spcPts val="0"/>
              </a:spcAft>
              <a:buSzPts val="1800"/>
              <a:buChar char="-"/>
            </a:pPr>
            <a:r>
              <a:rPr lang="en"/>
              <a:t>No right turns on red at any approach</a:t>
            </a:r>
            <a:endParaRPr/>
          </a:p>
        </p:txBody>
      </p:sp>
      <p:pic>
        <p:nvPicPr>
          <p:cNvPr id="92" name="Google Shape;92;p6"/>
          <p:cNvPicPr preferRelativeResize="0"/>
          <p:nvPr/>
        </p:nvPicPr>
        <p:blipFill rotWithShape="1">
          <a:blip r:embed="rId3">
            <a:alphaModFix/>
          </a:blip>
          <a:srcRect b="0" l="0" r="0" t="0"/>
          <a:stretch/>
        </p:blipFill>
        <p:spPr>
          <a:xfrm>
            <a:off x="4247700" y="1294225"/>
            <a:ext cx="4486799" cy="32747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i="1" lang="en" u="sng"/>
              <a:t>Planned </a:t>
            </a:r>
            <a:r>
              <a:rPr b="1" lang="en" u="sng"/>
              <a:t>Changes On Eastern</a:t>
            </a:r>
            <a:endParaRPr b="1" u="sng"/>
          </a:p>
        </p:txBody>
      </p:sp>
      <p:sp>
        <p:nvSpPr>
          <p:cNvPr id="98" name="Google Shape;98;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63500" rtl="0" algn="l">
              <a:lnSpc>
                <a:spcPct val="115000"/>
              </a:lnSpc>
              <a:spcBef>
                <a:spcPts val="0"/>
              </a:spcBef>
              <a:spcAft>
                <a:spcPts val="0"/>
              </a:spcAft>
              <a:buClr>
                <a:schemeClr val="dk1"/>
              </a:buClr>
              <a:buSzPts val="1100"/>
              <a:buFont typeface="Arial"/>
              <a:buNone/>
            </a:pPr>
            <a:r>
              <a:rPr lang="en" sz="2150">
                <a:solidFill>
                  <a:srgbClr val="001D35"/>
                </a:solidFill>
                <a:highlight>
                  <a:srgbClr val="FFFFFF"/>
                </a:highlight>
                <a:latin typeface="Roboto"/>
                <a:ea typeface="Roboto"/>
                <a:cs typeface="Roboto"/>
                <a:sym typeface="Roboto"/>
              </a:rPr>
              <a:t>In Washington, DC, a Notice of Intent (NOI) is a written communication from the District Department of Transportation (DDOT) that informs the public of proposed changes to traffic and parking requirements. The NOI also solicits public comment on the proposed changes. </a:t>
            </a:r>
            <a:endParaRPr sz="2150">
              <a:solidFill>
                <a:srgbClr val="001D35"/>
              </a:solidFill>
              <a:highlight>
                <a:srgbClr val="FFFFFF"/>
              </a:highlight>
              <a:latin typeface="Roboto"/>
              <a:ea typeface="Roboto"/>
              <a:cs typeface="Roboto"/>
              <a:sym typeface="Roboto"/>
            </a:endParaRPr>
          </a:p>
          <a:p>
            <a:pPr indent="0" lvl="0" marL="0" rtl="0" algn="l">
              <a:lnSpc>
                <a:spcPct val="115000"/>
              </a:lnSpc>
              <a:spcBef>
                <a:spcPts val="1500"/>
              </a:spcBef>
              <a:spcAft>
                <a:spcPts val="1500"/>
              </a:spcAft>
              <a:buClr>
                <a:schemeClr val="dk1"/>
              </a:buClr>
              <a:buSzPts val="1100"/>
              <a:buFont typeface="Arial"/>
              <a:buNone/>
            </a:pPr>
            <a:r>
              <a:rPr lang="en" sz="2150">
                <a:solidFill>
                  <a:srgbClr val="001D35"/>
                </a:solidFill>
                <a:highlight>
                  <a:srgbClr val="FFFFFF"/>
                </a:highlight>
                <a:latin typeface="Roboto"/>
                <a:ea typeface="Roboto"/>
                <a:cs typeface="Roboto"/>
                <a:sym typeface="Roboto"/>
              </a:rPr>
              <a:t>The DDOT issues an NOI when a safety treatment is recommended that would change existing traffic control or parking. The NOI includes a 30-day public comment period. </a:t>
            </a:r>
            <a:endParaRPr sz="2600"/>
          </a:p>
        </p:txBody>
      </p:sp>
      <p:sp>
        <p:nvSpPr>
          <p:cNvPr id="99" name="Google Shape;99;p7"/>
          <p:cNvSpPr txBox="1"/>
          <p:nvPr/>
        </p:nvSpPr>
        <p:spPr>
          <a:xfrm>
            <a:off x="1928050" y="4989225"/>
            <a:ext cx="7229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05" name="Google Shape;105;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70000" lnSpcReduction="10000"/>
          </a:bodyPr>
          <a:lstStyle/>
          <a:p>
            <a:pPr indent="0" lvl="0" marL="0" rtl="0" algn="l">
              <a:lnSpc>
                <a:spcPct val="115000"/>
              </a:lnSpc>
              <a:spcBef>
                <a:spcPts val="0"/>
              </a:spcBef>
              <a:spcAft>
                <a:spcPts val="0"/>
              </a:spcAft>
              <a:buClr>
                <a:schemeClr val="dk1"/>
              </a:buClr>
              <a:buSzPct val="51158"/>
              <a:buFont typeface="Arial"/>
              <a:buNone/>
            </a:pPr>
            <a:r>
              <a:rPr lang="en" sz="2150">
                <a:solidFill>
                  <a:srgbClr val="001D35"/>
                </a:solidFill>
                <a:highlight>
                  <a:srgbClr val="FFFFFF"/>
                </a:highlight>
                <a:latin typeface="Roboto"/>
                <a:ea typeface="Roboto"/>
                <a:cs typeface="Roboto"/>
                <a:sym typeface="Roboto"/>
              </a:rPr>
              <a:t>In response to a recent fatal crash on the 4000 block of Eastern Avenue NW, DDOT proposes quick -build safety treatments along Eastern Avenue SE between 30th Street and Russell Avenue NE.</a:t>
            </a:r>
            <a:br>
              <a:rPr lang="en" sz="2150">
                <a:solidFill>
                  <a:srgbClr val="001D35"/>
                </a:solidFill>
                <a:highlight>
                  <a:srgbClr val="FFFFFF"/>
                </a:highlight>
                <a:latin typeface="Roboto"/>
                <a:ea typeface="Roboto"/>
                <a:cs typeface="Roboto"/>
                <a:sym typeface="Roboto"/>
              </a:rPr>
            </a:br>
            <a:endParaRPr sz="215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ct val="51158"/>
              <a:buFont typeface="Arial"/>
              <a:buNone/>
            </a:pPr>
            <a:r>
              <a:rPr lang="en" sz="2150">
                <a:solidFill>
                  <a:srgbClr val="001D35"/>
                </a:solidFill>
                <a:highlight>
                  <a:srgbClr val="FFFFFF"/>
                </a:highlight>
                <a:latin typeface="Roboto"/>
                <a:ea typeface="Roboto"/>
                <a:cs typeface="Roboto"/>
                <a:sym typeface="Roboto"/>
              </a:rPr>
              <a:t>These improvements include:</a:t>
            </a:r>
            <a:endParaRPr sz="2150">
              <a:solidFill>
                <a:srgbClr val="001D35"/>
              </a:solidFill>
              <a:highlight>
                <a:srgbClr val="FFFFFF"/>
              </a:highlight>
              <a:latin typeface="Roboto"/>
              <a:ea typeface="Roboto"/>
              <a:cs typeface="Roboto"/>
              <a:sym typeface="Roboto"/>
            </a:endParaRPr>
          </a:p>
          <a:p>
            <a:pPr indent="-360535" lvl="0" marL="457200" rtl="0" algn="l">
              <a:lnSpc>
                <a:spcPct val="115000"/>
              </a:lnSpc>
              <a:spcBef>
                <a:spcPts val="0"/>
              </a:spcBef>
              <a:spcAft>
                <a:spcPts val="0"/>
              </a:spcAft>
              <a:buClr>
                <a:schemeClr val="dk1"/>
              </a:buClr>
              <a:buSzPct val="138046"/>
              <a:buFont typeface="Times New Roman"/>
              <a:buChar char="●"/>
            </a:pPr>
            <a:r>
              <a:rPr lang="en" sz="2150">
                <a:solidFill>
                  <a:srgbClr val="001D35"/>
                </a:solidFill>
                <a:highlight>
                  <a:srgbClr val="FFFFFF"/>
                </a:highlight>
                <a:latin typeface="Roboto"/>
                <a:ea typeface="Roboto"/>
                <a:cs typeface="Roboto"/>
                <a:sym typeface="Roboto"/>
              </a:rPr>
              <a:t>Adding a southbound left-turn bay to 28th Street</a:t>
            </a:r>
            <a:endParaRPr sz="2150">
              <a:solidFill>
                <a:srgbClr val="001D35"/>
              </a:solidFill>
              <a:highlight>
                <a:srgbClr val="FFFFFF"/>
              </a:highlight>
              <a:latin typeface="Roboto"/>
              <a:ea typeface="Roboto"/>
              <a:cs typeface="Roboto"/>
              <a:sym typeface="Roboto"/>
            </a:endParaRPr>
          </a:p>
          <a:p>
            <a:pPr indent="-360535" lvl="0" marL="457200" rtl="0" algn="l">
              <a:lnSpc>
                <a:spcPct val="115000"/>
              </a:lnSpc>
              <a:spcBef>
                <a:spcPts val="0"/>
              </a:spcBef>
              <a:spcAft>
                <a:spcPts val="0"/>
              </a:spcAft>
              <a:buClr>
                <a:schemeClr val="dk1"/>
              </a:buClr>
              <a:buSzPct val="138046"/>
              <a:buFont typeface="Times New Roman"/>
              <a:buChar char="●"/>
            </a:pPr>
            <a:r>
              <a:rPr lang="en" sz="2150">
                <a:solidFill>
                  <a:srgbClr val="001D35"/>
                </a:solidFill>
                <a:highlight>
                  <a:srgbClr val="FFFFFF"/>
                </a:highlight>
                <a:latin typeface="Roboto"/>
                <a:ea typeface="Roboto"/>
                <a:cs typeface="Roboto"/>
                <a:sym typeface="Roboto"/>
              </a:rPr>
              <a:t>Adding a refuge island and daylighting at 28th Street</a:t>
            </a:r>
            <a:endParaRPr sz="2150">
              <a:solidFill>
                <a:srgbClr val="001D35"/>
              </a:solidFill>
              <a:highlight>
                <a:srgbClr val="FFFFFF"/>
              </a:highlight>
              <a:latin typeface="Roboto"/>
              <a:ea typeface="Roboto"/>
              <a:cs typeface="Roboto"/>
              <a:sym typeface="Roboto"/>
            </a:endParaRPr>
          </a:p>
          <a:p>
            <a:pPr indent="-360535" lvl="0" marL="457200" rtl="0" algn="l">
              <a:lnSpc>
                <a:spcPct val="115000"/>
              </a:lnSpc>
              <a:spcBef>
                <a:spcPts val="0"/>
              </a:spcBef>
              <a:spcAft>
                <a:spcPts val="0"/>
              </a:spcAft>
              <a:buClr>
                <a:schemeClr val="dk1"/>
              </a:buClr>
              <a:buSzPct val="138046"/>
              <a:buFont typeface="Times New Roman"/>
              <a:buChar char="●"/>
            </a:pPr>
            <a:r>
              <a:rPr lang="en" sz="2150">
                <a:solidFill>
                  <a:srgbClr val="001D35"/>
                </a:solidFill>
                <a:highlight>
                  <a:srgbClr val="FFFFFF"/>
                </a:highlight>
                <a:latin typeface="Roboto"/>
                <a:ea typeface="Roboto"/>
                <a:cs typeface="Roboto"/>
                <a:sym typeface="Roboto"/>
              </a:rPr>
              <a:t>Continuing the hatched median on the 4000 block of Eastern Avenue</a:t>
            </a:r>
            <a:endParaRPr sz="2150">
              <a:solidFill>
                <a:srgbClr val="001D35"/>
              </a:solidFill>
              <a:highlight>
                <a:srgbClr val="FFFFFF"/>
              </a:highlight>
              <a:latin typeface="Roboto"/>
              <a:ea typeface="Roboto"/>
              <a:cs typeface="Roboto"/>
              <a:sym typeface="Roboto"/>
            </a:endParaRPr>
          </a:p>
          <a:p>
            <a:pPr indent="-360535" lvl="0" marL="457200" rtl="0" algn="l">
              <a:lnSpc>
                <a:spcPct val="115000"/>
              </a:lnSpc>
              <a:spcBef>
                <a:spcPts val="0"/>
              </a:spcBef>
              <a:spcAft>
                <a:spcPts val="0"/>
              </a:spcAft>
              <a:buClr>
                <a:schemeClr val="dk1"/>
              </a:buClr>
              <a:buSzPct val="138046"/>
              <a:buFont typeface="Times New Roman"/>
              <a:buChar char="●"/>
            </a:pPr>
            <a:r>
              <a:rPr lang="en" sz="2150">
                <a:solidFill>
                  <a:srgbClr val="001D35"/>
                </a:solidFill>
                <a:highlight>
                  <a:srgbClr val="FFFFFF"/>
                </a:highlight>
                <a:latin typeface="Roboto"/>
                <a:ea typeface="Roboto"/>
                <a:cs typeface="Roboto"/>
                <a:sym typeface="Roboto"/>
              </a:rPr>
              <a:t>Adding left-turn bays on Eastern Avenue to Bunker Hill Road and Randolph Road</a:t>
            </a:r>
            <a:endParaRPr sz="2150">
              <a:solidFill>
                <a:srgbClr val="001D35"/>
              </a:solidFill>
              <a:highlight>
                <a:srgbClr val="FFFFFF"/>
              </a:highlight>
              <a:latin typeface="Roboto"/>
              <a:ea typeface="Roboto"/>
              <a:cs typeface="Roboto"/>
              <a:sym typeface="Roboto"/>
            </a:endParaRPr>
          </a:p>
          <a:p>
            <a:pPr indent="-359775" lvl="0" marL="457200" rtl="0" algn="l">
              <a:lnSpc>
                <a:spcPct val="115000"/>
              </a:lnSpc>
              <a:spcBef>
                <a:spcPts val="0"/>
              </a:spcBef>
              <a:spcAft>
                <a:spcPts val="0"/>
              </a:spcAft>
              <a:buClr>
                <a:schemeClr val="dk1"/>
              </a:buClr>
              <a:buSzPct val="137209"/>
              <a:buFont typeface="Times New Roman"/>
              <a:buChar char="●"/>
            </a:pPr>
            <a:r>
              <a:rPr lang="en" sz="2150">
                <a:solidFill>
                  <a:srgbClr val="001D35"/>
                </a:solidFill>
                <a:highlight>
                  <a:srgbClr val="FFFFFF"/>
                </a:highlight>
                <a:latin typeface="Roboto"/>
                <a:ea typeface="Roboto"/>
                <a:cs typeface="Roboto"/>
                <a:sym typeface="Roboto"/>
              </a:rPr>
              <a:t>Installation of "No Turn on Red" signs at Eastern Ave and Randolph St NE/Bunker Hill Road intersection</a:t>
            </a:r>
            <a:endParaRPr sz="295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1200"/>
              </a:spcAft>
              <a:buSzPct val="159999"/>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DC Summary of Proposed Changes:</a:t>
            </a:r>
            <a:endParaRPr/>
          </a:p>
        </p:txBody>
      </p:sp>
      <p:sp>
        <p:nvSpPr>
          <p:cNvPr id="111" name="Google Shape;111;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i="1" lang="en" sz="1200">
                <a:solidFill>
                  <a:schemeClr val="dk1"/>
                </a:solidFill>
                <a:highlight>
                  <a:srgbClr val="FFFFFF"/>
                </a:highlight>
                <a:latin typeface="Times New Roman"/>
                <a:ea typeface="Times New Roman"/>
                <a:cs typeface="Times New Roman"/>
                <a:sym typeface="Times New Roman"/>
              </a:rPr>
              <a:t>“These treatments will increase safety along Eastern Avenue for drivers and other street users</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rPr i="1" lang="en" sz="1200">
                <a:solidFill>
                  <a:schemeClr val="dk1"/>
                </a:solidFill>
                <a:highlight>
                  <a:srgbClr val="FFFFFF"/>
                </a:highlight>
                <a:latin typeface="Times New Roman"/>
                <a:ea typeface="Times New Roman"/>
                <a:cs typeface="Times New Roman"/>
                <a:sym typeface="Times New Roman"/>
              </a:rPr>
              <a:t>by </a:t>
            </a:r>
            <a:r>
              <a:rPr b="1" i="1" lang="en" sz="1200">
                <a:solidFill>
                  <a:schemeClr val="dk1"/>
                </a:solidFill>
                <a:highlight>
                  <a:srgbClr val="FFFFFF"/>
                </a:highlight>
                <a:latin typeface="Times New Roman"/>
                <a:ea typeface="Times New Roman"/>
                <a:cs typeface="Times New Roman"/>
                <a:sym typeface="Times New Roman"/>
              </a:rPr>
              <a:t>visually narrowing lanes and reducing speeds</a:t>
            </a:r>
            <a:r>
              <a:rPr i="1" lang="en" sz="1200">
                <a:solidFill>
                  <a:schemeClr val="dk1"/>
                </a:solidFill>
                <a:highlight>
                  <a:srgbClr val="FFFFFF"/>
                </a:highlight>
                <a:latin typeface="Times New Roman"/>
                <a:ea typeface="Times New Roman"/>
                <a:cs typeface="Times New Roman"/>
                <a:sym typeface="Times New Roman"/>
              </a:rPr>
              <a:t> as well as providing left-turn bays for turning vehicles to minor streets. The treatments will also in</a:t>
            </a:r>
            <a:r>
              <a:rPr b="1" i="1" lang="en" sz="1200">
                <a:solidFill>
                  <a:schemeClr val="dk1"/>
                </a:solidFill>
                <a:highlight>
                  <a:srgbClr val="FFFFFF"/>
                </a:highlight>
                <a:latin typeface="Times New Roman"/>
                <a:ea typeface="Times New Roman"/>
                <a:cs typeface="Times New Roman"/>
                <a:sym typeface="Times New Roman"/>
              </a:rPr>
              <a:t>crease pedestrian safety at uncontrolled crosswalks, </a:t>
            </a:r>
            <a:r>
              <a:rPr i="1" lang="en" sz="1200">
                <a:solidFill>
                  <a:schemeClr val="dk1"/>
                </a:solidFill>
                <a:highlight>
                  <a:srgbClr val="FFFFFF"/>
                </a:highlight>
                <a:latin typeface="Times New Roman"/>
                <a:ea typeface="Times New Roman"/>
                <a:cs typeface="Times New Roman"/>
                <a:sym typeface="Times New Roman"/>
              </a:rPr>
              <a:t>with the pedestrian refuge island providing pedestrians with a safer crossing and improving pedestrian visibility for drivers to stop for those waiting to cross.</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rPr i="1" lang="en" sz="1200">
                <a:solidFill>
                  <a:schemeClr val="dk1"/>
                </a:solidFill>
                <a:highlight>
                  <a:srgbClr val="FFFFFF"/>
                </a:highlight>
                <a:latin typeface="Times New Roman"/>
                <a:ea typeface="Times New Roman"/>
                <a:cs typeface="Times New Roman"/>
                <a:sym typeface="Times New Roman"/>
              </a:rPr>
              <a:t>The treatments will</a:t>
            </a:r>
            <a:r>
              <a:rPr b="1" i="1" lang="en" sz="1200">
                <a:solidFill>
                  <a:schemeClr val="dk1"/>
                </a:solidFill>
                <a:highlight>
                  <a:srgbClr val="FFFFFF"/>
                </a:highlight>
                <a:latin typeface="Times New Roman"/>
                <a:ea typeface="Times New Roman"/>
                <a:cs typeface="Times New Roman"/>
                <a:sym typeface="Times New Roman"/>
              </a:rPr>
              <a:t> also address the merging problem on the northbound Eastern Avenue approaching</a:t>
            </a:r>
            <a:endParaRPr b="1"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SzPts val="1800"/>
              <a:buNone/>
            </a:pPr>
            <a:r>
              <a:rPr b="1" i="1" lang="en" sz="1200">
                <a:solidFill>
                  <a:schemeClr val="dk1"/>
                </a:solidFill>
                <a:highlight>
                  <a:srgbClr val="FFFFFF"/>
                </a:highlight>
                <a:latin typeface="Times New Roman"/>
                <a:ea typeface="Times New Roman"/>
                <a:cs typeface="Times New Roman"/>
                <a:sym typeface="Times New Roman"/>
              </a:rPr>
              <a:t>Randolph St.</a:t>
            </a:r>
            <a:r>
              <a:rPr i="1" lang="en" sz="1200">
                <a:solidFill>
                  <a:schemeClr val="dk1"/>
                </a:solidFill>
                <a:highlight>
                  <a:srgbClr val="FFFFFF"/>
                </a:highlight>
                <a:latin typeface="Times New Roman"/>
                <a:ea typeface="Times New Roman"/>
                <a:cs typeface="Times New Roman"/>
                <a:sym typeface="Times New Roman"/>
              </a:rPr>
              <a:t> With the new treatments, drivers will be required to merge into a single lane before the intersection.</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SzPts val="1800"/>
              <a:buNone/>
            </a:pPr>
            <a:r>
              <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rPr i="1" lang="en" sz="1200">
                <a:solidFill>
                  <a:schemeClr val="dk1"/>
                </a:solidFill>
                <a:highlight>
                  <a:srgbClr val="FFFFFF"/>
                </a:highlight>
                <a:latin typeface="Times New Roman"/>
                <a:ea typeface="Times New Roman"/>
                <a:cs typeface="Times New Roman"/>
                <a:sym typeface="Times New Roman"/>
              </a:rPr>
              <a:t>To implement these improvements, </a:t>
            </a:r>
            <a:r>
              <a:rPr b="1" i="1" lang="en" sz="1200">
                <a:solidFill>
                  <a:schemeClr val="dk1"/>
                </a:solidFill>
                <a:highlight>
                  <a:srgbClr val="FFFFFF"/>
                </a:highlight>
                <a:latin typeface="Times New Roman"/>
                <a:ea typeface="Times New Roman"/>
                <a:cs typeface="Times New Roman"/>
                <a:sym typeface="Times New Roman"/>
              </a:rPr>
              <a:t>DDOT will remove a total of 415 feet of potential parking</a:t>
            </a:r>
            <a:endParaRPr b="1"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rPr i="1" lang="en" sz="1200">
                <a:solidFill>
                  <a:schemeClr val="dk1"/>
                </a:solidFill>
                <a:highlight>
                  <a:srgbClr val="FFFFFF"/>
                </a:highlight>
                <a:latin typeface="Times New Roman"/>
                <a:ea typeface="Times New Roman"/>
                <a:cs typeface="Times New Roman"/>
                <a:sym typeface="Times New Roman"/>
              </a:rPr>
              <a:t>(equivalent to 21 car spaces on the west side of Eastern Avenue). Currently, this parking space has very</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SzPts val="1800"/>
              <a:buNone/>
            </a:pPr>
            <a:r>
              <a:rPr i="1" lang="en" sz="1200">
                <a:solidFill>
                  <a:schemeClr val="dk1"/>
                </a:solidFill>
                <a:highlight>
                  <a:srgbClr val="FFFFFF"/>
                </a:highlight>
                <a:latin typeface="Times New Roman"/>
                <a:ea typeface="Times New Roman"/>
                <a:cs typeface="Times New Roman"/>
                <a:sym typeface="Times New Roman"/>
              </a:rPr>
              <a:t>Low utilization and we have observed that large trucks frequently park for multiple days in this location”.</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SzPts val="1800"/>
              <a:buNone/>
            </a:pPr>
            <a:r>
              <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rPr i="1" lang="en" sz="1200">
                <a:solidFill>
                  <a:schemeClr val="dk1"/>
                </a:solidFill>
                <a:highlight>
                  <a:srgbClr val="FFFFFF"/>
                </a:highlight>
                <a:latin typeface="Times New Roman"/>
                <a:ea typeface="Times New Roman"/>
                <a:cs typeface="Times New Roman"/>
                <a:sym typeface="Times New Roman"/>
              </a:rPr>
              <a:t>Additionally, </a:t>
            </a:r>
            <a:r>
              <a:rPr b="1" i="1" lang="en" sz="1200">
                <a:solidFill>
                  <a:schemeClr val="dk1"/>
                </a:solidFill>
                <a:highlight>
                  <a:srgbClr val="FFFFFF"/>
                </a:highlight>
                <a:latin typeface="Times New Roman"/>
                <a:ea typeface="Times New Roman"/>
                <a:cs typeface="Times New Roman"/>
                <a:sym typeface="Times New Roman"/>
              </a:rPr>
              <a:t>DDOT plans to install "No Turn on Red" signs at Eastern Ave and Randolph St NE/Bunker Hill Road intersection </a:t>
            </a:r>
            <a:r>
              <a:rPr i="1" lang="en" sz="1200">
                <a:solidFill>
                  <a:schemeClr val="dk1"/>
                </a:solidFill>
                <a:highlight>
                  <a:srgbClr val="FFFFFF"/>
                </a:highlight>
                <a:latin typeface="Times New Roman"/>
                <a:ea typeface="Times New Roman"/>
                <a:cs typeface="Times New Roman"/>
                <a:sym typeface="Times New Roman"/>
              </a:rPr>
              <a:t>to enhance pedestrian safety. Currently, this intersection has no restriction for right turns on a red traffic light. The installation of No-Turn on Red Sign will prohibit traffic turning right on a red light and enhance pedestrian as well as driver and passenger safety. Further, DC Council has passed legislation that asks DDOT to prohibit right turns on red signals at all signalized intersections unless otherwise signed.</a:t>
            </a:r>
            <a:endParaRPr i="1" sz="1200">
              <a:solidFill>
                <a:schemeClr val="dk1"/>
              </a:solidFill>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1200"/>
              </a:spcAft>
              <a:buSzPts val="1800"/>
              <a:buNone/>
            </a:pPr>
            <a:r>
              <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